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327" r:id="rId2"/>
    <p:sldId id="343" r:id="rId3"/>
    <p:sldId id="336" r:id="rId4"/>
    <p:sldId id="334" r:id="rId5"/>
    <p:sldId id="340" r:id="rId6"/>
    <p:sldId id="440" r:id="rId7"/>
    <p:sldId id="468" r:id="rId8"/>
    <p:sldId id="469" r:id="rId9"/>
    <p:sldId id="492" r:id="rId10"/>
    <p:sldId id="470" r:id="rId11"/>
    <p:sldId id="493" r:id="rId12"/>
    <p:sldId id="471" r:id="rId13"/>
    <p:sldId id="494" r:id="rId14"/>
    <p:sldId id="472" r:id="rId15"/>
    <p:sldId id="475" r:id="rId16"/>
    <p:sldId id="337" r:id="rId17"/>
    <p:sldId id="495" r:id="rId18"/>
    <p:sldId id="476" r:id="rId19"/>
    <p:sldId id="496" r:id="rId20"/>
    <p:sldId id="477" r:id="rId21"/>
    <p:sldId id="478" r:id="rId22"/>
    <p:sldId id="483" r:id="rId23"/>
    <p:sldId id="497" r:id="rId24"/>
    <p:sldId id="485" r:id="rId25"/>
    <p:sldId id="486" r:id="rId26"/>
    <p:sldId id="487" r:id="rId27"/>
    <p:sldId id="488" r:id="rId28"/>
    <p:sldId id="480" r:id="rId29"/>
    <p:sldId id="489" r:id="rId30"/>
    <p:sldId id="491" r:id="rId31"/>
    <p:sldId id="474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3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738"/>
    <p:restoredTop sz="86034"/>
  </p:normalViewPr>
  <p:slideViewPr>
    <p:cSldViewPr snapToGrid="0" snapToObjects="1">
      <p:cViewPr varScale="1">
        <p:scale>
          <a:sx n="85" d="100"/>
          <a:sy n="85" d="100"/>
        </p:scale>
        <p:origin x="100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name</a:t>
            </a:r>
            <a:r>
              <a:rPr lang="en-US" baseline="0" dirty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90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2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8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1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4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6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1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1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 2</a:t>
            </a:r>
          </a:p>
        </p:txBody>
      </p:sp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Type Résultant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DC009-3F2A-8E4B-AF21-541998DA2EC3}"/>
              </a:ext>
            </a:extLst>
          </p:cNvPr>
          <p:cNvSpPr txBox="1"/>
          <p:nvPr/>
        </p:nvSpPr>
        <p:spPr>
          <a:xfrm>
            <a:off x="204572" y="1690062"/>
            <a:ext cx="86166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int + int = int     </a:t>
            </a:r>
            <a:r>
              <a:rPr lang="en-US" sz="3600" b="1" dirty="0">
                <a:solidFill>
                  <a:srgbClr val="FF0000"/>
                </a:solidFill>
              </a:rPr>
              <a:t>2 + 4 = ? </a:t>
            </a:r>
          </a:p>
          <a:p>
            <a:endParaRPr lang="en-US" sz="4400" b="1" dirty="0"/>
          </a:p>
          <a:p>
            <a:r>
              <a:rPr lang="en-US" sz="4400" b="1" dirty="0"/>
              <a:t>double + double = double </a:t>
            </a:r>
            <a:r>
              <a:rPr lang="en-US" sz="3600" b="1" dirty="0">
                <a:solidFill>
                  <a:srgbClr val="FF0000"/>
                </a:solidFill>
              </a:rPr>
              <a:t>2,0 + 4,0 = ? </a:t>
            </a:r>
            <a:endParaRPr lang="en-US" sz="3600" b="1" dirty="0"/>
          </a:p>
          <a:p>
            <a:r>
              <a:rPr lang="en-US" sz="4400" b="1" dirty="0"/>
              <a:t> </a:t>
            </a:r>
          </a:p>
          <a:p>
            <a:r>
              <a:rPr lang="en-US" sz="4400" b="1" dirty="0"/>
              <a:t>int + double = double </a:t>
            </a:r>
            <a:r>
              <a:rPr lang="en-US" sz="3600" b="1" dirty="0">
                <a:solidFill>
                  <a:srgbClr val="FF0000"/>
                </a:solidFill>
              </a:rPr>
              <a:t>2 + 4,0 = ?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27784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Type Résultant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DC009-3F2A-8E4B-AF21-541998DA2EC3}"/>
              </a:ext>
            </a:extLst>
          </p:cNvPr>
          <p:cNvSpPr txBox="1"/>
          <p:nvPr/>
        </p:nvSpPr>
        <p:spPr>
          <a:xfrm>
            <a:off x="204572" y="1690062"/>
            <a:ext cx="89394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int + int = int     </a:t>
            </a:r>
            <a:r>
              <a:rPr lang="en-US" sz="3600" b="1" dirty="0">
                <a:solidFill>
                  <a:srgbClr val="FF0000"/>
                </a:solidFill>
              </a:rPr>
              <a:t>2 + 4 = 6 </a:t>
            </a:r>
          </a:p>
          <a:p>
            <a:endParaRPr lang="en-US" sz="4400" b="1" dirty="0"/>
          </a:p>
          <a:p>
            <a:r>
              <a:rPr lang="en-US" sz="4400" b="1" dirty="0"/>
              <a:t>double + double = double </a:t>
            </a:r>
            <a:r>
              <a:rPr lang="en-US" sz="3600" b="1" dirty="0">
                <a:solidFill>
                  <a:srgbClr val="FF0000"/>
                </a:solidFill>
              </a:rPr>
              <a:t>2,0 + 4,0 = 6,0 </a:t>
            </a:r>
            <a:endParaRPr lang="en-US" sz="3600" b="1" dirty="0"/>
          </a:p>
          <a:p>
            <a:r>
              <a:rPr lang="en-US" sz="4400" b="1" dirty="0"/>
              <a:t> </a:t>
            </a:r>
          </a:p>
          <a:p>
            <a:r>
              <a:rPr lang="en-US" sz="4400" b="1" dirty="0"/>
              <a:t>int + double = double </a:t>
            </a:r>
            <a:r>
              <a:rPr lang="en-US" sz="3600" b="1" dirty="0">
                <a:solidFill>
                  <a:srgbClr val="FF0000"/>
                </a:solidFill>
              </a:rPr>
              <a:t>2 + 4,0 =  6,0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13833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Type Résultant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DC009-3F2A-8E4B-AF21-541998DA2EC3}"/>
              </a:ext>
            </a:extLst>
          </p:cNvPr>
          <p:cNvSpPr txBox="1"/>
          <p:nvPr/>
        </p:nvSpPr>
        <p:spPr>
          <a:xfrm>
            <a:off x="312148" y="1348800"/>
            <a:ext cx="9144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string + string = string</a:t>
            </a:r>
          </a:p>
          <a:p>
            <a:r>
              <a:rPr lang="en-US" sz="4400" b="1" dirty="0"/>
              <a:t> </a:t>
            </a:r>
          </a:p>
          <a:p>
            <a:r>
              <a:rPr lang="en-US" sz="4400" b="1" dirty="0">
                <a:solidFill>
                  <a:srgbClr val="FF0000"/>
                </a:solidFill>
              </a:rPr>
              <a:t>“AJ” + “DE” + “se bat pour” + ”les enfants” =?</a:t>
            </a:r>
          </a:p>
          <a:p>
            <a:endParaRPr lang="en-US" sz="4400" b="1" dirty="0"/>
          </a:p>
          <a:p>
            <a:r>
              <a:rPr lang="en-US" sz="4400" b="1" dirty="0"/>
              <a:t>string + int = string</a:t>
            </a:r>
          </a:p>
          <a:p>
            <a:r>
              <a:rPr lang="en-US" sz="4400" b="1" dirty="0">
                <a:solidFill>
                  <a:srgbClr val="FF0000"/>
                </a:solidFill>
              </a:rPr>
              <a:t>”</a:t>
            </a:r>
            <a:r>
              <a:rPr lang="en-US" sz="4400" b="1" dirty="0" err="1">
                <a:solidFill>
                  <a:srgbClr val="FF0000"/>
                </a:solidFill>
              </a:rPr>
              <a:t>J’ai</a:t>
            </a:r>
            <a:r>
              <a:rPr lang="en-US" sz="4400" b="1" dirty="0">
                <a:solidFill>
                  <a:srgbClr val="FF0000"/>
                </a:solidFill>
              </a:rPr>
              <a:t>” + </a:t>
            </a:r>
            <a:r>
              <a:rPr lang="en-US" sz="4400" b="1" dirty="0">
                <a:solidFill>
                  <a:srgbClr val="7030A0"/>
                </a:solidFill>
              </a:rPr>
              <a:t>1000000</a:t>
            </a:r>
            <a:r>
              <a:rPr lang="en-US" sz="4400" b="1" dirty="0">
                <a:solidFill>
                  <a:srgbClr val="FF0000"/>
                </a:solidFill>
              </a:rPr>
              <a:t> +  “GF” = ? </a:t>
            </a:r>
          </a:p>
          <a:p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8840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Type Résultant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DC009-3F2A-8E4B-AF21-541998DA2EC3}"/>
              </a:ext>
            </a:extLst>
          </p:cNvPr>
          <p:cNvSpPr txBox="1"/>
          <p:nvPr/>
        </p:nvSpPr>
        <p:spPr>
          <a:xfrm>
            <a:off x="339042" y="1762667"/>
            <a:ext cx="91440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string + string = string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“AJ” + “DE” + “se bat pour” + ”les enfants”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 = “AJDE se bat pour les enfants”</a:t>
            </a:r>
          </a:p>
          <a:p>
            <a:endParaRPr lang="en-US" sz="4400" b="1" dirty="0"/>
          </a:p>
          <a:p>
            <a:r>
              <a:rPr lang="en-US" sz="4400" b="1" dirty="0"/>
              <a:t>string + int = string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”</a:t>
            </a:r>
            <a:r>
              <a:rPr lang="en-US" sz="3600" b="1" dirty="0" err="1">
                <a:solidFill>
                  <a:srgbClr val="FF0000"/>
                </a:solidFill>
              </a:rPr>
              <a:t>J’ai</a:t>
            </a:r>
            <a:r>
              <a:rPr lang="en-US" sz="3600" b="1" dirty="0">
                <a:solidFill>
                  <a:srgbClr val="FF0000"/>
                </a:solidFill>
              </a:rPr>
              <a:t>” + </a:t>
            </a:r>
            <a:r>
              <a:rPr lang="en-US" sz="3600" b="1" dirty="0">
                <a:solidFill>
                  <a:srgbClr val="7030A0"/>
                </a:solidFill>
              </a:rPr>
              <a:t>1000000</a:t>
            </a:r>
            <a:r>
              <a:rPr lang="en-US" sz="3600" b="1" dirty="0">
                <a:solidFill>
                  <a:srgbClr val="FF0000"/>
                </a:solidFill>
              </a:rPr>
              <a:t> +  “GF” = “</a:t>
            </a:r>
            <a:r>
              <a:rPr lang="en-US" sz="3600" b="1" dirty="0" err="1">
                <a:solidFill>
                  <a:srgbClr val="FF0000"/>
                </a:solidFill>
              </a:rPr>
              <a:t>J’ai</a:t>
            </a:r>
            <a:r>
              <a:rPr lang="en-US" sz="3600" b="1" dirty="0">
                <a:solidFill>
                  <a:srgbClr val="FF0000"/>
                </a:solidFill>
              </a:rPr>
              <a:t> 1000000 GF” </a:t>
            </a:r>
          </a:p>
          <a:p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182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Concaténation</a:t>
            </a:r>
            <a:r>
              <a:rPr lang="en-US" sz="4000" b="1" dirty="0">
                <a:solidFill>
                  <a:schemeClr val="tx1"/>
                </a:solidFill>
              </a:rPr>
              <a:t> de Strings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DC009-3F2A-8E4B-AF21-541998DA2EC3}"/>
              </a:ext>
            </a:extLst>
          </p:cNvPr>
          <p:cNvSpPr txBox="1"/>
          <p:nvPr/>
        </p:nvSpPr>
        <p:spPr>
          <a:xfrm>
            <a:off x="824459" y="1708879"/>
            <a:ext cx="795977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int</a:t>
            </a:r>
            <a:r>
              <a:rPr lang="en-US" sz="2800" dirty="0">
                <a:latin typeface="Courier" pitchFamily="2" charset="0"/>
              </a:rPr>
              <a:t> prix</a:t>
            </a:r>
            <a:r>
              <a:rPr lang="en-US" sz="2800" b="1" dirty="0">
                <a:latin typeface="Courier" pitchFamily="2" charset="0"/>
              </a:rPr>
              <a:t> = </a:t>
            </a:r>
            <a:r>
              <a:rPr lang="en-US" sz="2800" dirty="0">
                <a:latin typeface="Courier" pitchFamily="2" charset="0"/>
              </a:rPr>
              <a:t>1000;</a:t>
            </a:r>
          </a:p>
          <a:p>
            <a:r>
              <a:rPr lang="en-US" sz="2800" dirty="0" err="1">
                <a:latin typeface="Courier" pitchFamily="2" charset="0"/>
              </a:rPr>
              <a:t>println</a:t>
            </a:r>
            <a:r>
              <a:rPr lang="en-US" sz="2800" dirty="0">
                <a:latin typeface="Courier" pitchFamily="2" charset="0"/>
              </a:rPr>
              <a:t>(</a:t>
            </a:r>
            <a:r>
              <a:rPr lang="en-US" sz="2800" dirty="0">
                <a:solidFill>
                  <a:srgbClr val="0739D5"/>
                </a:solidFill>
                <a:latin typeface="Courier" pitchFamily="2" charset="0"/>
              </a:rPr>
              <a:t>”Prix </a:t>
            </a:r>
            <a:r>
              <a:rPr lang="en-US" sz="2800" dirty="0" err="1">
                <a:solidFill>
                  <a:srgbClr val="0739D5"/>
                </a:solidFill>
                <a:latin typeface="Courier" pitchFamily="2" charset="0"/>
              </a:rPr>
              <a:t>est</a:t>
            </a:r>
            <a:r>
              <a:rPr lang="en-US" sz="2800" dirty="0">
                <a:solidFill>
                  <a:srgbClr val="0739D5"/>
                </a:solidFill>
                <a:latin typeface="Courier" pitchFamily="2" charset="0"/>
              </a:rPr>
              <a:t> ”</a:t>
            </a:r>
            <a:r>
              <a:rPr lang="en-US" sz="2800" b="1" dirty="0">
                <a:latin typeface="Courier" pitchFamily="2" charset="0"/>
              </a:rPr>
              <a:t> + </a:t>
            </a:r>
            <a:r>
              <a:rPr lang="en-US" sz="2800" dirty="0">
                <a:latin typeface="Courier" pitchFamily="2" charset="0"/>
              </a:rPr>
              <a:t>prix</a:t>
            </a:r>
            <a:r>
              <a:rPr lang="en-US" sz="2800" b="1" dirty="0">
                <a:latin typeface="Courier" pitchFamily="2" charset="0"/>
              </a:rPr>
              <a:t> + </a:t>
            </a:r>
            <a:r>
              <a:rPr lang="en-US" sz="2800" dirty="0">
                <a:solidFill>
                  <a:srgbClr val="0739D5"/>
                </a:solidFill>
                <a:latin typeface="Courier" pitchFamily="2" charset="0"/>
              </a:rPr>
              <a:t>”GF.”</a:t>
            </a:r>
            <a:r>
              <a:rPr lang="en-US" sz="2800" dirty="0">
                <a:latin typeface="Courier" pitchFamily="2" charset="0"/>
              </a:rPr>
              <a:t>);</a:t>
            </a: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r>
              <a:rPr lang="en-US" sz="4400" b="1" dirty="0"/>
              <a:t> </a:t>
            </a:r>
          </a:p>
          <a:p>
            <a:endParaRPr lang="en-US" sz="4400" b="1" dirty="0"/>
          </a:p>
          <a:p>
            <a:r>
              <a:rPr lang="en-US" sz="4400" b="1" dirty="0"/>
              <a:t> 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C77BCC25-4170-114E-A3B9-F3C1F4398319}"/>
              </a:ext>
            </a:extLst>
          </p:cNvPr>
          <p:cNvCxnSpPr/>
          <p:nvPr/>
        </p:nvCxnSpPr>
        <p:spPr>
          <a:xfrm rot="10800000" flipV="1">
            <a:off x="4377129" y="1259174"/>
            <a:ext cx="1169233" cy="614596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DDFA93-1A1F-F14D-ABDA-71C3CE293ACD}"/>
              </a:ext>
            </a:extLst>
          </p:cNvPr>
          <p:cNvSpPr txBox="1"/>
          <p:nvPr/>
        </p:nvSpPr>
        <p:spPr>
          <a:xfrm>
            <a:off x="5546362" y="884420"/>
            <a:ext cx="10193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71446-28A1-8C48-B4EE-FD6BA4399C93}"/>
              </a:ext>
            </a:extLst>
          </p:cNvPr>
          <p:cNvSpPr txBox="1"/>
          <p:nvPr/>
        </p:nvSpPr>
        <p:spPr>
          <a:xfrm>
            <a:off x="6565692" y="884420"/>
            <a:ext cx="10193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prix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4E526E-5956-D84F-81C7-4B10A4D312ED}"/>
              </a:ext>
            </a:extLst>
          </p:cNvPr>
          <p:cNvCxnSpPr/>
          <p:nvPr/>
        </p:nvCxnSpPr>
        <p:spPr>
          <a:xfrm>
            <a:off x="194872" y="2953062"/>
            <a:ext cx="86942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D1608E8-12CC-E14C-8AF9-AC22F0100F97}"/>
              </a:ext>
            </a:extLst>
          </p:cNvPr>
          <p:cNvSpPr/>
          <p:nvPr/>
        </p:nvSpPr>
        <p:spPr>
          <a:xfrm>
            <a:off x="567753" y="3769392"/>
            <a:ext cx="7618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“Prix </a:t>
            </a:r>
            <a:r>
              <a:rPr lang="en-US" sz="3600" dirty="0" err="1">
                <a:solidFill>
                  <a:srgbClr val="0739D5"/>
                </a:solidFill>
                <a:latin typeface="Courier" pitchFamily="2" charset="0"/>
              </a:rPr>
              <a:t>est</a:t>
            </a:r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 ”</a:t>
            </a:r>
            <a:r>
              <a:rPr lang="en-US" sz="3600" b="1" dirty="0">
                <a:latin typeface="Courier" pitchFamily="2" charset="0"/>
              </a:rPr>
              <a:t> + </a:t>
            </a:r>
            <a:r>
              <a:rPr lang="en-US" sz="3600" dirty="0">
                <a:latin typeface="Courier" pitchFamily="2" charset="0"/>
              </a:rPr>
              <a:t>prix</a:t>
            </a:r>
            <a:r>
              <a:rPr lang="en-US" sz="3600" b="1" dirty="0">
                <a:latin typeface="Courier" pitchFamily="2" charset="0"/>
              </a:rPr>
              <a:t> + </a:t>
            </a:r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”GF.”</a:t>
            </a:r>
            <a:endParaRPr lang="en-US" sz="3600" dirty="0">
              <a:latin typeface="Courier" pitchFamily="2" charset="0"/>
            </a:endParaRPr>
          </a:p>
          <a:p>
            <a:endParaRPr lang="en-US" sz="3600" dirty="0"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9A46B2-37D2-8049-AFC8-5EF9ED0D42A5}"/>
              </a:ext>
            </a:extLst>
          </p:cNvPr>
          <p:cNvSpPr txBox="1"/>
          <p:nvPr/>
        </p:nvSpPr>
        <p:spPr>
          <a:xfrm>
            <a:off x="1543987" y="3355809"/>
            <a:ext cx="133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9BA48D-DC95-2C4C-9FDD-BF8B3D9B95E7}"/>
              </a:ext>
            </a:extLst>
          </p:cNvPr>
          <p:cNvSpPr txBox="1"/>
          <p:nvPr/>
        </p:nvSpPr>
        <p:spPr>
          <a:xfrm>
            <a:off x="4497048" y="3280219"/>
            <a:ext cx="133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11F26-2113-C147-9421-5A8DB4A5E314}"/>
              </a:ext>
            </a:extLst>
          </p:cNvPr>
          <p:cNvSpPr txBox="1"/>
          <p:nvPr/>
        </p:nvSpPr>
        <p:spPr>
          <a:xfrm>
            <a:off x="6640642" y="3355809"/>
            <a:ext cx="133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6F65D-6C84-FD40-A90A-E49D23FD2A93}"/>
              </a:ext>
            </a:extLst>
          </p:cNvPr>
          <p:cNvSpPr/>
          <p:nvPr/>
        </p:nvSpPr>
        <p:spPr>
          <a:xfrm>
            <a:off x="994971" y="4682913"/>
            <a:ext cx="7618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“Prix </a:t>
            </a:r>
            <a:r>
              <a:rPr lang="en-US" sz="3600" dirty="0" err="1">
                <a:solidFill>
                  <a:srgbClr val="0739D5"/>
                </a:solidFill>
                <a:latin typeface="Courier" pitchFamily="2" charset="0"/>
              </a:rPr>
              <a:t>est</a:t>
            </a:r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 1000”</a:t>
            </a:r>
            <a:r>
              <a:rPr lang="en-US" sz="3600" b="1" dirty="0">
                <a:latin typeface="Courier" pitchFamily="2" charset="0"/>
              </a:rPr>
              <a:t> + </a:t>
            </a:r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”GF.”</a:t>
            </a:r>
            <a:endParaRPr lang="en-US" sz="3600" dirty="0">
              <a:latin typeface="Courier" pitchFamily="2" charset="0"/>
            </a:endParaRPr>
          </a:p>
          <a:p>
            <a:endParaRPr lang="en-US" sz="3600" dirty="0">
              <a:latin typeface="Courier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D7FB5A-B4C3-384E-BD35-F27A67A0B81A}"/>
              </a:ext>
            </a:extLst>
          </p:cNvPr>
          <p:cNvSpPr/>
          <p:nvPr/>
        </p:nvSpPr>
        <p:spPr>
          <a:xfrm>
            <a:off x="1543987" y="5657268"/>
            <a:ext cx="7618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“Prix </a:t>
            </a:r>
            <a:r>
              <a:rPr lang="en-US" sz="3600" dirty="0" err="1">
                <a:solidFill>
                  <a:srgbClr val="0739D5"/>
                </a:solidFill>
                <a:latin typeface="Courier" pitchFamily="2" charset="0"/>
              </a:rPr>
              <a:t>est</a:t>
            </a:r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 1000 GF.”</a:t>
            </a:r>
            <a:endParaRPr lang="en-US" sz="3600" dirty="0">
              <a:latin typeface="Courier" pitchFamily="2" charset="0"/>
            </a:endParaRPr>
          </a:p>
          <a:p>
            <a:endParaRPr lang="en-US" sz="3600" dirty="0">
              <a:latin typeface="Courier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63C119-FC99-0844-AFBF-CDBCD7BAB75B}"/>
              </a:ext>
            </a:extLst>
          </p:cNvPr>
          <p:cNvCxnSpPr/>
          <p:nvPr/>
        </p:nvCxnSpPr>
        <p:spPr>
          <a:xfrm>
            <a:off x="2698230" y="4369556"/>
            <a:ext cx="659567" cy="472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3186BF-3763-BB45-A62E-B7F5EB11377A}"/>
              </a:ext>
            </a:extLst>
          </p:cNvPr>
          <p:cNvCxnSpPr>
            <a:cxnSpLocks/>
          </p:cNvCxnSpPr>
          <p:nvPr/>
        </p:nvCxnSpPr>
        <p:spPr>
          <a:xfrm flipH="1">
            <a:off x="4572000" y="4369556"/>
            <a:ext cx="489057" cy="393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4C9D43-8368-9C49-A0C4-5D051326C886}"/>
              </a:ext>
            </a:extLst>
          </p:cNvPr>
          <p:cNvCxnSpPr/>
          <p:nvPr/>
        </p:nvCxnSpPr>
        <p:spPr>
          <a:xfrm>
            <a:off x="3168546" y="5286910"/>
            <a:ext cx="659567" cy="472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08BFB8-FC26-AC40-A7FA-4A3A5ADF00E3}"/>
              </a:ext>
            </a:extLst>
          </p:cNvPr>
          <p:cNvCxnSpPr>
            <a:cxnSpLocks/>
          </p:cNvCxnSpPr>
          <p:nvPr/>
        </p:nvCxnSpPr>
        <p:spPr>
          <a:xfrm flipH="1">
            <a:off x="5976389" y="5259407"/>
            <a:ext cx="489057" cy="393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83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Objectifs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d’aujourd’hui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0AA85B-7A83-9C4C-85B6-D4204BCE5E6C}"/>
              </a:ext>
            </a:extLst>
          </p:cNvPr>
          <p:cNvSpPr/>
          <p:nvPr/>
        </p:nvSpPr>
        <p:spPr>
          <a:xfrm>
            <a:off x="1021830" y="2223646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05C95B1-E6DB-8B4A-9A7B-2F9D7ADA7605}"/>
              </a:ext>
            </a:extLst>
          </p:cNvPr>
          <p:cNvSpPr/>
          <p:nvPr/>
        </p:nvSpPr>
        <p:spPr>
          <a:xfrm>
            <a:off x="1021830" y="3504109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4CB244D-C564-F747-8F76-4AE2568E1D76}"/>
              </a:ext>
            </a:extLst>
          </p:cNvPr>
          <p:cNvSpPr/>
          <p:nvPr/>
        </p:nvSpPr>
        <p:spPr>
          <a:xfrm>
            <a:off x="1021830" y="4639612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776C2-0E9E-1A45-8D1E-B6458E12D65F}"/>
              </a:ext>
            </a:extLst>
          </p:cNvPr>
          <p:cNvSpPr txBox="1"/>
          <p:nvPr/>
        </p:nvSpPr>
        <p:spPr>
          <a:xfrm>
            <a:off x="2023673" y="2223646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</a:t>
            </a:r>
            <a:r>
              <a:rPr lang="en-US" sz="3200" dirty="0" err="1"/>
              <a:t>logique</a:t>
            </a:r>
            <a:endParaRPr 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6A545-DC11-094C-98D2-2324D78EDEED}"/>
              </a:ext>
            </a:extLst>
          </p:cNvPr>
          <p:cNvSpPr txBox="1"/>
          <p:nvPr/>
        </p:nvSpPr>
        <p:spPr>
          <a:xfrm>
            <a:off x="2023673" y="3429000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Des </a:t>
            </a:r>
            <a:r>
              <a:rPr lang="en-US" sz="3200" dirty="0" err="1"/>
              <a:t>constantes</a:t>
            </a:r>
            <a:endParaRPr 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46328E-5903-C645-B218-68BA7D8449F8}"/>
              </a:ext>
            </a:extLst>
          </p:cNvPr>
          <p:cNvSpPr txBox="1"/>
          <p:nvPr/>
        </p:nvSpPr>
        <p:spPr>
          <a:xfrm>
            <a:off x="2023673" y="4634458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Nombres</a:t>
            </a:r>
            <a:r>
              <a:rPr lang="en-US" sz="3200" dirty="0"/>
              <a:t> </a:t>
            </a:r>
            <a:r>
              <a:rPr lang="en-US" sz="3200" dirty="0" err="1"/>
              <a:t>aléatoires</a:t>
            </a:r>
            <a:endParaRPr lang="en-US" sz="3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F02E0-E408-3D48-A00C-2A6581A99335}"/>
              </a:ext>
            </a:extLst>
          </p:cNvPr>
          <p:cNvSpPr/>
          <p:nvPr/>
        </p:nvSpPr>
        <p:spPr>
          <a:xfrm>
            <a:off x="1021830" y="1325952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F3614-30ED-D84B-8556-BE48B15893A7}"/>
              </a:ext>
            </a:extLst>
          </p:cNvPr>
          <p:cNvSpPr txBox="1"/>
          <p:nvPr/>
        </p:nvSpPr>
        <p:spPr>
          <a:xfrm>
            <a:off x="2023673" y="1325952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de comparison</a:t>
            </a:r>
          </a:p>
        </p:txBody>
      </p:sp>
    </p:spTree>
    <p:extLst>
      <p:ext uri="{BB962C8B-B14F-4D97-AF65-F5344CB8AC3E}">
        <p14:creationId xmlns:p14="http://schemas.microsoft.com/office/powerpoint/2010/main" val="145320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Opérateurs de </a:t>
            </a:r>
            <a:r>
              <a:rPr lang="fr-FR" b="1" dirty="0" err="1">
                <a:solidFill>
                  <a:schemeClr val="tx1"/>
                </a:solidFill>
              </a:rPr>
              <a:t>Comparison</a:t>
            </a:r>
            <a:endParaRPr lang="fr-FR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846FDE-AAD0-6D47-88B2-A25858243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441957"/>
              </p:ext>
            </p:extLst>
          </p:nvPr>
        </p:nvGraphicFramePr>
        <p:xfrm>
          <a:off x="104931" y="903538"/>
          <a:ext cx="8592992" cy="49938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8248">
                  <a:extLst>
                    <a:ext uri="{9D8B030D-6E8A-4147-A177-3AD203B41FA5}">
                      <a16:colId xmlns:a16="http://schemas.microsoft.com/office/drawing/2014/main" val="2943966366"/>
                    </a:ext>
                  </a:extLst>
                </a:gridCol>
                <a:gridCol w="2573654">
                  <a:extLst>
                    <a:ext uri="{9D8B030D-6E8A-4147-A177-3AD203B41FA5}">
                      <a16:colId xmlns:a16="http://schemas.microsoft.com/office/drawing/2014/main" val="4236405741"/>
                    </a:ext>
                  </a:extLst>
                </a:gridCol>
                <a:gridCol w="2413416">
                  <a:extLst>
                    <a:ext uri="{9D8B030D-6E8A-4147-A177-3AD203B41FA5}">
                      <a16:colId xmlns:a16="http://schemas.microsoft.com/office/drawing/2014/main" val="2675178592"/>
                    </a:ext>
                  </a:extLst>
                </a:gridCol>
                <a:gridCol w="1457674">
                  <a:extLst>
                    <a:ext uri="{9D8B030D-6E8A-4147-A177-3AD203B41FA5}">
                      <a16:colId xmlns:a16="http://schemas.microsoft.com/office/drawing/2014/main" val="2534344067"/>
                    </a:ext>
                  </a:extLst>
                </a:gridCol>
              </a:tblGrid>
              <a:tr h="512882">
                <a:tc>
                  <a:txBody>
                    <a:bodyPr/>
                    <a:lstStyle/>
                    <a:p>
                      <a:r>
                        <a:rPr lang="en-US" sz="2400" dirty="0" err="1"/>
                        <a:t>Opérateurs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Signification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Exemple</a:t>
                      </a:r>
                      <a:r>
                        <a:rPr 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Valeur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52614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Égal</a:t>
                      </a:r>
                      <a:r>
                        <a:rPr lang="en-US" sz="2400" dirty="0"/>
                        <a:t> 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 + 1 ==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492098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Pas </a:t>
                      </a:r>
                      <a:r>
                        <a:rPr lang="en-US" sz="2400" b="0" dirty="0" err="1"/>
                        <a:t>égal</a:t>
                      </a:r>
                      <a:r>
                        <a:rPr lang="en-US" sz="2400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8,2 != 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89545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err="1"/>
                        <a:t>Inférieur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&lt;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839546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urier New" charset="0"/>
                        </a:rPr>
                        <a:t>&gt;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err="1"/>
                        <a:t>Supérieur</a:t>
                      </a:r>
                      <a:r>
                        <a:rPr lang="en-US" sz="2400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&gt;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770979"/>
                  </a:ext>
                </a:extLst>
              </a:tr>
              <a:tr h="89754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err="1"/>
                        <a:t>Inférieur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à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ou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égal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178 &lt;=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45759"/>
                  </a:ext>
                </a:extLst>
              </a:tr>
              <a:tr h="89754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&gt;=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err="1"/>
                        <a:t>Supérieur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à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ou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égal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 &gt;=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701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356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Opérateurs de </a:t>
            </a:r>
            <a:r>
              <a:rPr lang="fr-FR" b="1" dirty="0" err="1">
                <a:solidFill>
                  <a:schemeClr val="tx1"/>
                </a:solidFill>
              </a:rPr>
              <a:t>Comparison</a:t>
            </a:r>
            <a:endParaRPr lang="fr-FR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846FDE-AAD0-6D47-88B2-A25858243AA7}"/>
              </a:ext>
            </a:extLst>
          </p:cNvPr>
          <p:cNvGraphicFramePr>
            <a:graphicFrameLocks noGrp="1"/>
          </p:cNvGraphicFramePr>
          <p:nvPr/>
        </p:nvGraphicFramePr>
        <p:xfrm>
          <a:off x="104931" y="903538"/>
          <a:ext cx="8592992" cy="55998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8248">
                  <a:extLst>
                    <a:ext uri="{9D8B030D-6E8A-4147-A177-3AD203B41FA5}">
                      <a16:colId xmlns:a16="http://schemas.microsoft.com/office/drawing/2014/main" val="2943966366"/>
                    </a:ext>
                  </a:extLst>
                </a:gridCol>
                <a:gridCol w="2573654">
                  <a:extLst>
                    <a:ext uri="{9D8B030D-6E8A-4147-A177-3AD203B41FA5}">
                      <a16:colId xmlns:a16="http://schemas.microsoft.com/office/drawing/2014/main" val="4236405741"/>
                    </a:ext>
                  </a:extLst>
                </a:gridCol>
                <a:gridCol w="2413416">
                  <a:extLst>
                    <a:ext uri="{9D8B030D-6E8A-4147-A177-3AD203B41FA5}">
                      <a16:colId xmlns:a16="http://schemas.microsoft.com/office/drawing/2014/main" val="2675178592"/>
                    </a:ext>
                  </a:extLst>
                </a:gridCol>
                <a:gridCol w="1457674">
                  <a:extLst>
                    <a:ext uri="{9D8B030D-6E8A-4147-A177-3AD203B41FA5}">
                      <a16:colId xmlns:a16="http://schemas.microsoft.com/office/drawing/2014/main" val="2534344067"/>
                    </a:ext>
                  </a:extLst>
                </a:gridCol>
              </a:tblGrid>
              <a:tr h="512882">
                <a:tc>
                  <a:txBody>
                    <a:bodyPr/>
                    <a:lstStyle/>
                    <a:p>
                      <a:r>
                        <a:rPr lang="en-US" sz="2400" dirty="0" err="1"/>
                        <a:t>Opérateurs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Signification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Exemple</a:t>
                      </a:r>
                      <a:r>
                        <a:rPr 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Valeur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52614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Égal</a:t>
                      </a:r>
                      <a:r>
                        <a:rPr lang="en-US" sz="2400" dirty="0"/>
                        <a:t> 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 + 1 ==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492098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Pas </a:t>
                      </a:r>
                      <a:r>
                        <a:rPr lang="en-US" sz="2400" b="0" dirty="0" err="1"/>
                        <a:t>égal</a:t>
                      </a:r>
                      <a:r>
                        <a:rPr lang="en-US" sz="2400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8,2 != 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89545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err="1"/>
                        <a:t>Inférieur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&lt;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</a:t>
                      </a:r>
                    </a:p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(Faux)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839546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urier New" charset="0"/>
                        </a:rPr>
                        <a:t>&gt;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err="1"/>
                        <a:t>Supérieur</a:t>
                      </a:r>
                      <a:r>
                        <a:rPr lang="en-US" sz="2400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&gt;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770979"/>
                  </a:ext>
                </a:extLst>
              </a:tr>
              <a:tr h="89754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err="1"/>
                        <a:t>Inférieur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à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ou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égal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178 &lt;=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</a:t>
                      </a:r>
                    </a:p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(Faux)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45759"/>
                  </a:ext>
                </a:extLst>
              </a:tr>
              <a:tr h="89754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&gt;=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err="1"/>
                        <a:t>Supérieur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à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ou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égal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 &gt;=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701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7460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Opérateurs Logique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846FDE-AAD0-6D47-88B2-A25858243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987488"/>
              </p:ext>
            </p:extLst>
          </p:nvPr>
        </p:nvGraphicFramePr>
        <p:xfrm>
          <a:off x="275504" y="1188351"/>
          <a:ext cx="8592992" cy="37434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8248">
                  <a:extLst>
                    <a:ext uri="{9D8B030D-6E8A-4147-A177-3AD203B41FA5}">
                      <a16:colId xmlns:a16="http://schemas.microsoft.com/office/drawing/2014/main" val="2943966366"/>
                    </a:ext>
                  </a:extLst>
                </a:gridCol>
                <a:gridCol w="1893415">
                  <a:extLst>
                    <a:ext uri="{9D8B030D-6E8A-4147-A177-3AD203B41FA5}">
                      <a16:colId xmlns:a16="http://schemas.microsoft.com/office/drawing/2014/main" val="4236405741"/>
                    </a:ext>
                  </a:extLst>
                </a:gridCol>
                <a:gridCol w="3093655">
                  <a:extLst>
                    <a:ext uri="{9D8B030D-6E8A-4147-A177-3AD203B41FA5}">
                      <a16:colId xmlns:a16="http://schemas.microsoft.com/office/drawing/2014/main" val="2675178592"/>
                    </a:ext>
                  </a:extLst>
                </a:gridCol>
                <a:gridCol w="1457674">
                  <a:extLst>
                    <a:ext uri="{9D8B030D-6E8A-4147-A177-3AD203B41FA5}">
                      <a16:colId xmlns:a16="http://schemas.microsoft.com/office/drawing/2014/main" val="2534344067"/>
                    </a:ext>
                  </a:extLst>
                </a:gridCol>
              </a:tblGrid>
              <a:tr h="688391">
                <a:tc>
                  <a:txBody>
                    <a:bodyPr/>
                    <a:lstStyle/>
                    <a:p>
                      <a:r>
                        <a:rPr lang="en-US" sz="2400" dirty="0" err="1"/>
                        <a:t>Opérateurs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Signification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Exemple</a:t>
                      </a:r>
                      <a:r>
                        <a:rPr 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Valeur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52614"/>
                  </a:ext>
                </a:extLst>
              </a:tr>
              <a:tr h="88694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pas 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! (2 ==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492098"/>
                  </a:ext>
                </a:extLst>
              </a:tr>
              <a:tr h="88694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&amp;&amp;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(2 == 3) &amp;&amp; (-1  &lt;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89545"/>
                  </a:ext>
                </a:extLst>
              </a:tr>
              <a:tr h="12811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err="1"/>
                        <a:t>ou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(2 == 3) || (-1  &lt;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?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839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123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Opérateurs Logique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846FDE-AAD0-6D47-88B2-A25858243AA7}"/>
              </a:ext>
            </a:extLst>
          </p:cNvPr>
          <p:cNvGraphicFramePr>
            <a:graphicFrameLocks noGrp="1"/>
          </p:cNvGraphicFramePr>
          <p:nvPr/>
        </p:nvGraphicFramePr>
        <p:xfrm>
          <a:off x="275504" y="1188351"/>
          <a:ext cx="8592992" cy="37434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8248">
                  <a:extLst>
                    <a:ext uri="{9D8B030D-6E8A-4147-A177-3AD203B41FA5}">
                      <a16:colId xmlns:a16="http://schemas.microsoft.com/office/drawing/2014/main" val="2943966366"/>
                    </a:ext>
                  </a:extLst>
                </a:gridCol>
                <a:gridCol w="1893415">
                  <a:extLst>
                    <a:ext uri="{9D8B030D-6E8A-4147-A177-3AD203B41FA5}">
                      <a16:colId xmlns:a16="http://schemas.microsoft.com/office/drawing/2014/main" val="4236405741"/>
                    </a:ext>
                  </a:extLst>
                </a:gridCol>
                <a:gridCol w="3093655">
                  <a:extLst>
                    <a:ext uri="{9D8B030D-6E8A-4147-A177-3AD203B41FA5}">
                      <a16:colId xmlns:a16="http://schemas.microsoft.com/office/drawing/2014/main" val="2675178592"/>
                    </a:ext>
                  </a:extLst>
                </a:gridCol>
                <a:gridCol w="1457674">
                  <a:extLst>
                    <a:ext uri="{9D8B030D-6E8A-4147-A177-3AD203B41FA5}">
                      <a16:colId xmlns:a16="http://schemas.microsoft.com/office/drawing/2014/main" val="2534344067"/>
                    </a:ext>
                  </a:extLst>
                </a:gridCol>
              </a:tblGrid>
              <a:tr h="688391">
                <a:tc>
                  <a:txBody>
                    <a:bodyPr/>
                    <a:lstStyle/>
                    <a:p>
                      <a:r>
                        <a:rPr lang="en-US" sz="2400" dirty="0" err="1"/>
                        <a:t>Opérateurs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Signification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Exemple</a:t>
                      </a:r>
                      <a:r>
                        <a:rPr 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Valeur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52614"/>
                  </a:ext>
                </a:extLst>
              </a:tr>
              <a:tr h="88694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pas 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! (2 ==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492098"/>
                  </a:ext>
                </a:extLst>
              </a:tr>
              <a:tr h="88694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&amp;&amp;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(2 == 3) &amp;&amp; (-1  &lt;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</a:t>
                      </a:r>
                    </a:p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(Faux)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89545"/>
                  </a:ext>
                </a:extLst>
              </a:tr>
              <a:tr h="12811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err="1"/>
                        <a:t>ou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(2 == 3) || (-1  &lt;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en-US" sz="2400" dirty="0"/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839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8402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380200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Tu vas me </a:t>
            </a:r>
            <a:r>
              <a:rPr lang="en-US" sz="2800" dirty="0" err="1"/>
              <a:t>manquer</a:t>
            </a:r>
            <a:r>
              <a:rPr lang="en-US" sz="2800" dirty="0"/>
              <a:t>!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Plus Tard!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445297" y="34728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Bon chance avec Java!</a:t>
            </a:r>
          </a:p>
        </p:txBody>
      </p: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Est-ce que je dois aller à l’école aujourd’hui?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DFE855-4932-1B49-A7FA-9E5CD87E9A3B}"/>
              </a:ext>
            </a:extLst>
          </p:cNvPr>
          <p:cNvSpPr/>
          <p:nvPr/>
        </p:nvSpPr>
        <p:spPr>
          <a:xfrm>
            <a:off x="496549" y="1443841"/>
            <a:ext cx="815090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latin typeface="Menlo" panose="020B0609030804020204" pitchFamily="49" charset="0"/>
              </a:rPr>
              <a:t> Ecole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extends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ConsoleProgram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Menlo" panose="020B0609030804020204" pitchFamily="49" charset="0"/>
              </a:rPr>
              <a:t>jour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Entrer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 un jour: 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dirty="0">
              <a:solidFill>
                <a:srgbClr val="2A00FF"/>
              </a:solidFill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	if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dirty="0">
                <a:solidFill>
                  <a:srgbClr val="6A3E3E"/>
                </a:solidFill>
                <a:latin typeface="Menlo" panose="020B0609030804020204" pitchFamily="49" charset="0"/>
              </a:rPr>
              <a:t>jour</a:t>
            </a:r>
            <a:r>
              <a:rPr lang="en-US" dirty="0">
                <a:latin typeface="Menlo" panose="020B0609030804020204" pitchFamily="49" charset="0"/>
              </a:rPr>
              <a:t> &lt; 1 || </a:t>
            </a:r>
            <a:r>
              <a:rPr lang="en-US" dirty="0">
                <a:solidFill>
                  <a:srgbClr val="6A3E3E"/>
                </a:solidFill>
                <a:latin typeface="Menlo" panose="020B0609030804020204" pitchFamily="49" charset="0"/>
              </a:rPr>
              <a:t>jour</a:t>
            </a:r>
            <a:r>
              <a:rPr lang="en-US" dirty="0">
                <a:latin typeface="Menlo" panose="020B0609030804020204" pitchFamily="49" charset="0"/>
              </a:rPr>
              <a:t> &gt; 7 )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"Pas un jour de la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semaine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dirty="0">
              <a:solidFill>
                <a:srgbClr val="2A00FF"/>
              </a:solidFill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	}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dirty="0">
                <a:solidFill>
                  <a:srgbClr val="6A3E3E"/>
                </a:solidFill>
                <a:latin typeface="Menlo" panose="020B0609030804020204" pitchFamily="49" charset="0"/>
              </a:rPr>
              <a:t>jour</a:t>
            </a:r>
            <a:r>
              <a:rPr lang="en-US" dirty="0">
                <a:latin typeface="Menlo" panose="020B0609030804020204" pitchFamily="49" charset="0"/>
              </a:rPr>
              <a:t> &gt;= 1 &amp;&amp; </a:t>
            </a:r>
            <a:r>
              <a:rPr lang="en-US" dirty="0">
                <a:solidFill>
                  <a:srgbClr val="6A3E3E"/>
                </a:solidFill>
                <a:latin typeface="Menlo" panose="020B0609030804020204" pitchFamily="49" charset="0"/>
              </a:rPr>
              <a:t>jour</a:t>
            </a:r>
            <a:r>
              <a:rPr lang="en-US" dirty="0">
                <a:latin typeface="Menlo" panose="020B0609030804020204" pitchFamily="49" charset="0"/>
              </a:rPr>
              <a:t> &lt;= 6)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"Il y a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l'école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dirty="0">
              <a:solidFill>
                <a:srgbClr val="2A00FF"/>
              </a:solidFill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	}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C'est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dimanche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. On se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voit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 au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marché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! 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dirty="0">
              <a:solidFill>
                <a:srgbClr val="2A00FF"/>
              </a:solidFill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	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252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Objectifs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d’aujourd’hui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0AA85B-7A83-9C4C-85B6-D4204BCE5E6C}"/>
              </a:ext>
            </a:extLst>
          </p:cNvPr>
          <p:cNvSpPr/>
          <p:nvPr/>
        </p:nvSpPr>
        <p:spPr>
          <a:xfrm>
            <a:off x="1021830" y="2223646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05C95B1-E6DB-8B4A-9A7B-2F9D7ADA7605}"/>
              </a:ext>
            </a:extLst>
          </p:cNvPr>
          <p:cNvSpPr/>
          <p:nvPr/>
        </p:nvSpPr>
        <p:spPr>
          <a:xfrm>
            <a:off x="1021830" y="3615023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4CB244D-C564-F747-8F76-4AE2568E1D76}"/>
              </a:ext>
            </a:extLst>
          </p:cNvPr>
          <p:cNvSpPr/>
          <p:nvPr/>
        </p:nvSpPr>
        <p:spPr>
          <a:xfrm>
            <a:off x="1021830" y="4750526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776C2-0E9E-1A45-8D1E-B6458E12D65F}"/>
              </a:ext>
            </a:extLst>
          </p:cNvPr>
          <p:cNvSpPr txBox="1"/>
          <p:nvPr/>
        </p:nvSpPr>
        <p:spPr>
          <a:xfrm>
            <a:off x="2023673" y="2223646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</a:t>
            </a:r>
            <a:r>
              <a:rPr lang="en-US" sz="3200" dirty="0" err="1"/>
              <a:t>logique</a:t>
            </a:r>
            <a:endParaRPr 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6A545-DC11-094C-98D2-2324D78EDEED}"/>
              </a:ext>
            </a:extLst>
          </p:cNvPr>
          <p:cNvSpPr txBox="1"/>
          <p:nvPr/>
        </p:nvSpPr>
        <p:spPr>
          <a:xfrm>
            <a:off x="2023673" y="3539914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Des </a:t>
            </a:r>
            <a:r>
              <a:rPr lang="en-US" sz="3200" dirty="0" err="1"/>
              <a:t>constantes</a:t>
            </a:r>
            <a:endParaRPr 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46328E-5903-C645-B218-68BA7D8449F8}"/>
              </a:ext>
            </a:extLst>
          </p:cNvPr>
          <p:cNvSpPr txBox="1"/>
          <p:nvPr/>
        </p:nvSpPr>
        <p:spPr>
          <a:xfrm>
            <a:off x="2023673" y="4745372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Nombres</a:t>
            </a:r>
            <a:r>
              <a:rPr lang="en-US" sz="3200" dirty="0"/>
              <a:t> </a:t>
            </a:r>
            <a:r>
              <a:rPr lang="en-US" sz="3200" dirty="0" err="1"/>
              <a:t>aléatoires</a:t>
            </a:r>
            <a:endParaRPr lang="en-US" sz="3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F02E0-E408-3D48-A00C-2A6581A99335}"/>
              </a:ext>
            </a:extLst>
          </p:cNvPr>
          <p:cNvSpPr/>
          <p:nvPr/>
        </p:nvSpPr>
        <p:spPr>
          <a:xfrm>
            <a:off x="1021830" y="1325952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F3614-30ED-D84B-8556-BE48B15893A7}"/>
              </a:ext>
            </a:extLst>
          </p:cNvPr>
          <p:cNvSpPr txBox="1"/>
          <p:nvPr/>
        </p:nvSpPr>
        <p:spPr>
          <a:xfrm>
            <a:off x="2023673" y="1325952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de comparison</a:t>
            </a:r>
          </a:p>
        </p:txBody>
      </p:sp>
      <p:sp>
        <p:nvSpPr>
          <p:cNvPr id="2" name="Smiley Face 1">
            <a:extLst>
              <a:ext uri="{FF2B5EF4-FFF2-40B4-BE49-F238E27FC236}">
                <a16:creationId xmlns:a16="http://schemas.microsoft.com/office/drawing/2014/main" id="{5C664481-BFBC-734C-8EF6-C335AEFE79B5}"/>
              </a:ext>
            </a:extLst>
          </p:cNvPr>
          <p:cNvSpPr/>
          <p:nvPr/>
        </p:nvSpPr>
        <p:spPr>
          <a:xfrm>
            <a:off x="1021830" y="1325952"/>
            <a:ext cx="539646" cy="509666"/>
          </a:xfrm>
          <a:prstGeom prst="smileyFac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616F7ADE-B2F2-6342-B061-C35E9EDEFEC5}"/>
              </a:ext>
            </a:extLst>
          </p:cNvPr>
          <p:cNvSpPr/>
          <p:nvPr/>
        </p:nvSpPr>
        <p:spPr>
          <a:xfrm>
            <a:off x="1021830" y="2217348"/>
            <a:ext cx="539646" cy="509666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3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C5E62E-6DC9-9444-AA34-F89124059E0B}"/>
              </a:ext>
            </a:extLst>
          </p:cNvPr>
          <p:cNvSpPr/>
          <p:nvPr/>
        </p:nvSpPr>
        <p:spPr>
          <a:xfrm>
            <a:off x="-134911" y="-134911"/>
            <a:ext cx="9278911" cy="7120327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E22FC-F9A7-AA44-AA58-E1E0BF4F6970}"/>
              </a:ext>
            </a:extLst>
          </p:cNvPr>
          <p:cNvSpPr txBox="1"/>
          <p:nvPr/>
        </p:nvSpPr>
        <p:spPr>
          <a:xfrm>
            <a:off x="824459" y="1859340"/>
            <a:ext cx="8214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 err="1">
                <a:solidFill>
                  <a:schemeClr val="bg1"/>
                </a:solidFill>
              </a:rPr>
              <a:t>Qu'est-ce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qu'une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constante</a:t>
            </a:r>
            <a:r>
              <a:rPr lang="en-US" sz="48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8333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C5E62E-6DC9-9444-AA34-F89124059E0B}"/>
              </a:ext>
            </a:extLst>
          </p:cNvPr>
          <p:cNvSpPr/>
          <p:nvPr/>
        </p:nvSpPr>
        <p:spPr>
          <a:xfrm>
            <a:off x="-134911" y="-134911"/>
            <a:ext cx="9278911" cy="7120327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E22FC-F9A7-AA44-AA58-E1E0BF4F6970}"/>
              </a:ext>
            </a:extLst>
          </p:cNvPr>
          <p:cNvSpPr txBox="1"/>
          <p:nvPr/>
        </p:nvSpPr>
        <p:spPr>
          <a:xfrm>
            <a:off x="0" y="1855592"/>
            <a:ext cx="91739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 err="1">
                <a:solidFill>
                  <a:schemeClr val="bg1"/>
                </a:solidFill>
              </a:rPr>
              <a:t>Quelque</a:t>
            </a:r>
            <a:r>
              <a:rPr lang="en-US" sz="4800" dirty="0">
                <a:solidFill>
                  <a:schemeClr val="bg1"/>
                </a:solidFill>
              </a:rPr>
              <a:t> chose qui ne change pas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</a:rPr>
              <a:t>(</a:t>
            </a:r>
            <a:r>
              <a:rPr lang="en-US" sz="4800" dirty="0" err="1">
                <a:solidFill>
                  <a:schemeClr val="bg1"/>
                </a:solidFill>
              </a:rPr>
              <a:t>différent</a:t>
            </a:r>
            <a:r>
              <a:rPr lang="en-US" sz="4800" dirty="0">
                <a:solidFill>
                  <a:schemeClr val="bg1"/>
                </a:solidFill>
              </a:rPr>
              <a:t> d’un variable!)</a:t>
            </a:r>
          </a:p>
        </p:txBody>
      </p:sp>
    </p:spTree>
    <p:extLst>
      <p:ext uri="{BB962C8B-B14F-4D97-AF65-F5344CB8AC3E}">
        <p14:creationId xmlns:p14="http://schemas.microsoft.com/office/powerpoint/2010/main" val="2532010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</a:rPr>
              <a:t>Comment declarer </a:t>
            </a:r>
            <a:r>
              <a:rPr lang="en-US" sz="4000" b="1" dirty="0" err="1">
                <a:solidFill>
                  <a:schemeClr val="tx1"/>
                </a:solidFill>
              </a:rPr>
              <a:t>une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constante</a:t>
            </a:r>
            <a:r>
              <a:rPr lang="en-US" sz="4000" b="1" dirty="0">
                <a:solidFill>
                  <a:schemeClr val="tx1"/>
                </a:solidFill>
              </a:rPr>
              <a:t>?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0AB53-6FA9-7045-8304-B647CBDD5BF1}"/>
              </a:ext>
            </a:extLst>
          </p:cNvPr>
          <p:cNvSpPr/>
          <p:nvPr/>
        </p:nvSpPr>
        <p:spPr>
          <a:xfrm>
            <a:off x="517160" y="2681008"/>
            <a:ext cx="8754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String 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PROFESSEUR_PREFERE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"Haruna"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689FBB-1CB9-184E-B95E-C44F70B2A018}"/>
              </a:ext>
            </a:extLst>
          </p:cNvPr>
          <p:cNvSpPr/>
          <p:nvPr/>
        </p:nvSpPr>
        <p:spPr>
          <a:xfrm>
            <a:off x="322289" y="2370998"/>
            <a:ext cx="3117954" cy="9667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2CEBE-BAEE-1342-86D6-22462833E46A}"/>
              </a:ext>
            </a:extLst>
          </p:cNvPr>
          <p:cNvSpPr/>
          <p:nvPr/>
        </p:nvSpPr>
        <p:spPr>
          <a:xfrm>
            <a:off x="2383435" y="3337705"/>
            <a:ext cx="31179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rgbClr val="C00000"/>
                </a:solidFill>
                <a:latin typeface="+mj-lt"/>
              </a:rPr>
            </a:br>
            <a:r>
              <a:rPr lang="en-US" dirty="0" err="1">
                <a:solidFill>
                  <a:srgbClr val="C00000"/>
                </a:solidFill>
                <a:latin typeface="+mj-lt"/>
              </a:rPr>
              <a:t>C'est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+mj-lt"/>
              </a:rPr>
              <a:t>toujours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 le </a:t>
            </a:r>
            <a:r>
              <a:rPr lang="en-US" dirty="0" err="1">
                <a:solidFill>
                  <a:srgbClr val="C00000"/>
                </a:solidFill>
                <a:latin typeface="+mj-lt"/>
              </a:rPr>
              <a:t>même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…ne le change jamais!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921D75-17AF-584B-9891-2DEA4472C8AF}"/>
              </a:ext>
            </a:extLst>
          </p:cNvPr>
          <p:cNvCxnSpPr>
            <a:cxnSpLocks/>
          </p:cNvCxnSpPr>
          <p:nvPr/>
        </p:nvCxnSpPr>
        <p:spPr>
          <a:xfrm flipH="1" flipV="1">
            <a:off x="3272541" y="3181583"/>
            <a:ext cx="335404" cy="357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956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</a:rPr>
              <a:t>Comment declarer </a:t>
            </a:r>
            <a:r>
              <a:rPr lang="en-US" sz="4000" b="1" dirty="0" err="1">
                <a:solidFill>
                  <a:schemeClr val="tx1"/>
                </a:solidFill>
              </a:rPr>
              <a:t>une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constante</a:t>
            </a:r>
            <a:r>
              <a:rPr lang="en-US" sz="4000" b="1" dirty="0">
                <a:solidFill>
                  <a:schemeClr val="tx1"/>
                </a:solidFill>
              </a:rPr>
              <a:t>?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0AB53-6FA9-7045-8304-B647CBDD5BF1}"/>
              </a:ext>
            </a:extLst>
          </p:cNvPr>
          <p:cNvSpPr/>
          <p:nvPr/>
        </p:nvSpPr>
        <p:spPr>
          <a:xfrm>
            <a:off x="517160" y="2681008"/>
            <a:ext cx="8754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String 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PROFESSEUR_PREFERE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"Haruna"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689FBB-1CB9-184E-B95E-C44F70B2A018}"/>
              </a:ext>
            </a:extLst>
          </p:cNvPr>
          <p:cNvSpPr/>
          <p:nvPr/>
        </p:nvSpPr>
        <p:spPr>
          <a:xfrm>
            <a:off x="3440243" y="2197108"/>
            <a:ext cx="5508886" cy="12553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921D75-17AF-584B-9891-2DEA4472C8AF}"/>
              </a:ext>
            </a:extLst>
          </p:cNvPr>
          <p:cNvCxnSpPr>
            <a:cxnSpLocks/>
          </p:cNvCxnSpPr>
          <p:nvPr/>
        </p:nvCxnSpPr>
        <p:spPr>
          <a:xfrm flipV="1">
            <a:off x="4894288" y="3699348"/>
            <a:ext cx="721401" cy="1023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437893D-4E9D-B646-882A-C4EB43F72459}"/>
              </a:ext>
            </a:extLst>
          </p:cNvPr>
          <p:cNvSpPr/>
          <p:nvPr/>
        </p:nvSpPr>
        <p:spPr>
          <a:xfrm>
            <a:off x="2608288" y="4547448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2800" dirty="0">
                <a:solidFill>
                  <a:srgbClr val="C00000"/>
                </a:solidFill>
                <a:latin typeface="+mj-lt"/>
              </a:rPr>
            </a:br>
            <a:r>
              <a:rPr lang="en-US" sz="2800" dirty="0" err="1">
                <a:solidFill>
                  <a:srgbClr val="C00000"/>
                </a:solidFill>
                <a:latin typeface="+mj-lt"/>
              </a:rPr>
              <a:t>C'est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ce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que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vous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changez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. Tu le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sais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deja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…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c'est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comment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vous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déclarez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une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variable.</a:t>
            </a:r>
          </a:p>
        </p:txBody>
      </p:sp>
    </p:spTree>
    <p:extLst>
      <p:ext uri="{BB962C8B-B14F-4D97-AF65-F5344CB8AC3E}">
        <p14:creationId xmlns:p14="http://schemas.microsoft.com/office/powerpoint/2010/main" val="120693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Exemples</a:t>
            </a:r>
            <a:r>
              <a:rPr lang="en-US" sz="4000" b="1" dirty="0">
                <a:solidFill>
                  <a:schemeClr val="tx1"/>
                </a:solidFill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</a:rPr>
              <a:t>constantes</a:t>
            </a:r>
            <a:r>
              <a:rPr lang="en-US" sz="4000" b="1" dirty="0">
                <a:solidFill>
                  <a:schemeClr val="tx1"/>
                </a:solidFill>
              </a:rPr>
              <a:t>: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0AB53-6FA9-7045-8304-B647CBDD5BF1}"/>
              </a:ext>
            </a:extLst>
          </p:cNvPr>
          <p:cNvSpPr/>
          <p:nvPr/>
        </p:nvSpPr>
        <p:spPr>
          <a:xfrm>
            <a:off x="389744" y="1008563"/>
            <a:ext cx="8754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String 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PROFESSEUR_PREFERE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"Haruna"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A1E579-F9AE-0543-8D76-AC8C8C3D6BED}"/>
              </a:ext>
            </a:extLst>
          </p:cNvPr>
          <p:cNvSpPr/>
          <p:nvPr/>
        </p:nvSpPr>
        <p:spPr>
          <a:xfrm>
            <a:off x="389743" y="2400199"/>
            <a:ext cx="8259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LARGENT_DANS_MA_POCHE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0;</a:t>
            </a:r>
            <a:endParaRPr lang="en-US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403C6D-913F-6140-BE9D-9212B4BD1FCB}"/>
              </a:ext>
            </a:extLst>
          </p:cNvPr>
          <p:cNvSpPr/>
          <p:nvPr/>
        </p:nvSpPr>
        <p:spPr>
          <a:xfrm>
            <a:off x="389743" y="1689191"/>
            <a:ext cx="8259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MARIAGE_PRECOSE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 0;</a:t>
            </a:r>
            <a:endParaRPr lang="en-US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70FF49-8BF7-8949-BF28-81C2662A7A23}"/>
              </a:ext>
            </a:extLst>
          </p:cNvPr>
          <p:cNvSpPr/>
          <p:nvPr/>
        </p:nvSpPr>
        <p:spPr>
          <a:xfrm>
            <a:off x="389743" y="3158652"/>
            <a:ext cx="8259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ORDINATEURS_AU_LYCEE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10.0;</a:t>
            </a:r>
            <a:endParaRPr lang="en-US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280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Exemples</a:t>
            </a:r>
            <a:r>
              <a:rPr lang="en-US" sz="4000" b="1" dirty="0">
                <a:solidFill>
                  <a:schemeClr val="tx1"/>
                </a:solidFill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</a:rPr>
              <a:t>constantes</a:t>
            </a:r>
            <a:r>
              <a:rPr lang="en-US" sz="4000" b="1" dirty="0">
                <a:solidFill>
                  <a:schemeClr val="tx1"/>
                </a:solidFill>
              </a:rPr>
              <a:t>: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2E063B-58CE-D54D-9ED3-A8120F454C39}"/>
              </a:ext>
            </a:extLst>
          </p:cNvPr>
          <p:cNvSpPr/>
          <p:nvPr/>
        </p:nvSpPr>
        <p:spPr>
          <a:xfrm>
            <a:off x="254833" y="722235"/>
            <a:ext cx="863433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latin typeface="Menlo" panose="020B0609030804020204" pitchFamily="49" charset="0"/>
              </a:rPr>
              <a:t> AJDE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extends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ConsoleProgram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MARIAGE_PRECOSE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 0;</a:t>
            </a:r>
            <a:endParaRPr lang="en-US" dirty="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MARIAGE_PRECOSE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mariage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précose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 a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Koumbia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endParaRPr lang="en-US" dirty="0">
              <a:solidFill>
                <a:srgbClr val="2A00FF"/>
              </a:solidFill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ABCE24-7914-BC49-9454-1AD11290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22" y="4612078"/>
            <a:ext cx="4800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62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Objectifs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d’aujourd’hui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0AA85B-7A83-9C4C-85B6-D4204BCE5E6C}"/>
              </a:ext>
            </a:extLst>
          </p:cNvPr>
          <p:cNvSpPr/>
          <p:nvPr/>
        </p:nvSpPr>
        <p:spPr>
          <a:xfrm>
            <a:off x="1021830" y="2223646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05C95B1-E6DB-8B4A-9A7B-2F9D7ADA7605}"/>
              </a:ext>
            </a:extLst>
          </p:cNvPr>
          <p:cNvSpPr/>
          <p:nvPr/>
        </p:nvSpPr>
        <p:spPr>
          <a:xfrm>
            <a:off x="1021830" y="3464804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4CB244D-C564-F747-8F76-4AE2568E1D76}"/>
              </a:ext>
            </a:extLst>
          </p:cNvPr>
          <p:cNvSpPr/>
          <p:nvPr/>
        </p:nvSpPr>
        <p:spPr>
          <a:xfrm>
            <a:off x="1021830" y="4735149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776C2-0E9E-1A45-8D1E-B6458E12D65F}"/>
              </a:ext>
            </a:extLst>
          </p:cNvPr>
          <p:cNvSpPr txBox="1"/>
          <p:nvPr/>
        </p:nvSpPr>
        <p:spPr>
          <a:xfrm>
            <a:off x="2023673" y="2223646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</a:t>
            </a:r>
            <a:r>
              <a:rPr lang="en-US" sz="3200" dirty="0" err="1"/>
              <a:t>logique</a:t>
            </a:r>
            <a:endParaRPr 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6A545-DC11-094C-98D2-2324D78EDEED}"/>
              </a:ext>
            </a:extLst>
          </p:cNvPr>
          <p:cNvSpPr txBox="1"/>
          <p:nvPr/>
        </p:nvSpPr>
        <p:spPr>
          <a:xfrm>
            <a:off x="2023673" y="3389695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Des </a:t>
            </a:r>
            <a:r>
              <a:rPr lang="en-US" sz="3200" dirty="0" err="1"/>
              <a:t>constantes</a:t>
            </a:r>
            <a:endParaRPr 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46328E-5903-C645-B218-68BA7D8449F8}"/>
              </a:ext>
            </a:extLst>
          </p:cNvPr>
          <p:cNvSpPr txBox="1"/>
          <p:nvPr/>
        </p:nvSpPr>
        <p:spPr>
          <a:xfrm>
            <a:off x="2023673" y="4729995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Nombres</a:t>
            </a:r>
            <a:r>
              <a:rPr lang="en-US" sz="3200" dirty="0"/>
              <a:t> </a:t>
            </a:r>
            <a:r>
              <a:rPr lang="en-US" sz="3200" dirty="0" err="1"/>
              <a:t>aléatoires</a:t>
            </a:r>
            <a:endParaRPr lang="en-US" sz="3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F02E0-E408-3D48-A00C-2A6581A99335}"/>
              </a:ext>
            </a:extLst>
          </p:cNvPr>
          <p:cNvSpPr/>
          <p:nvPr/>
        </p:nvSpPr>
        <p:spPr>
          <a:xfrm>
            <a:off x="1021830" y="1325952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F3614-30ED-D84B-8556-BE48B15893A7}"/>
              </a:ext>
            </a:extLst>
          </p:cNvPr>
          <p:cNvSpPr txBox="1"/>
          <p:nvPr/>
        </p:nvSpPr>
        <p:spPr>
          <a:xfrm>
            <a:off x="2023673" y="1325952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de comparison</a:t>
            </a:r>
          </a:p>
        </p:txBody>
      </p:sp>
      <p:sp>
        <p:nvSpPr>
          <p:cNvPr id="2" name="Smiley Face 1">
            <a:extLst>
              <a:ext uri="{FF2B5EF4-FFF2-40B4-BE49-F238E27FC236}">
                <a16:creationId xmlns:a16="http://schemas.microsoft.com/office/drawing/2014/main" id="{5C664481-BFBC-734C-8EF6-C335AEFE79B5}"/>
              </a:ext>
            </a:extLst>
          </p:cNvPr>
          <p:cNvSpPr/>
          <p:nvPr/>
        </p:nvSpPr>
        <p:spPr>
          <a:xfrm>
            <a:off x="1021830" y="1325952"/>
            <a:ext cx="539646" cy="509666"/>
          </a:xfrm>
          <a:prstGeom prst="smileyFac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616F7ADE-B2F2-6342-B061-C35E9EDEFEC5}"/>
              </a:ext>
            </a:extLst>
          </p:cNvPr>
          <p:cNvSpPr/>
          <p:nvPr/>
        </p:nvSpPr>
        <p:spPr>
          <a:xfrm>
            <a:off x="1021830" y="2217348"/>
            <a:ext cx="539646" cy="509666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E6AABCA7-C6FA-3440-AA51-F18F03100058}"/>
              </a:ext>
            </a:extLst>
          </p:cNvPr>
          <p:cNvSpPr/>
          <p:nvPr/>
        </p:nvSpPr>
        <p:spPr>
          <a:xfrm>
            <a:off x="1021830" y="3464804"/>
            <a:ext cx="539646" cy="509666"/>
          </a:xfrm>
          <a:prstGeom prst="smileyFac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57916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Objectifs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d’aujourd’hui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B2F4BF-3106-DC48-B76F-CF59FB6FBC6C}"/>
              </a:ext>
            </a:extLst>
          </p:cNvPr>
          <p:cNvSpPr/>
          <p:nvPr/>
        </p:nvSpPr>
        <p:spPr>
          <a:xfrm>
            <a:off x="202367" y="1355178"/>
            <a:ext cx="873926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RandomNumbers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extends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ConsoleProgram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u="sng" dirty="0" err="1">
                <a:solidFill>
                  <a:srgbClr val="3F7F5F"/>
                </a:solidFill>
                <a:latin typeface="Menlo" panose="020B0609030804020204" pitchFamily="49" charset="0"/>
              </a:rPr>
              <a:t>Générer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u="sng" dirty="0">
                <a:solidFill>
                  <a:srgbClr val="3F7F5F"/>
                </a:solidFill>
                <a:latin typeface="Menlo" panose="020B0609030804020204" pitchFamily="49" charset="0"/>
              </a:rPr>
              <a:t>des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u="sng" dirty="0" err="1">
                <a:solidFill>
                  <a:srgbClr val="3F7F5F"/>
                </a:solidFill>
                <a:latin typeface="Menlo" panose="020B0609030804020204" pitchFamily="49" charset="0"/>
              </a:rPr>
              <a:t>nombres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u="sng" dirty="0" err="1">
                <a:solidFill>
                  <a:srgbClr val="3F7F5F"/>
                </a:solidFill>
                <a:latin typeface="Menlo" panose="020B0609030804020204" pitchFamily="49" charset="0"/>
              </a:rPr>
              <a:t>aléatoires</a:t>
            </a:r>
            <a:endParaRPr lang="en-US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RandomGenerator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C0"/>
                </a:solidFill>
                <a:latin typeface="Menlo" panose="020B0609030804020204" pitchFamily="49" charset="0"/>
              </a:rPr>
              <a:t>rg</a:t>
            </a:r>
            <a:r>
              <a:rPr lang="en-US" dirty="0">
                <a:latin typeface="Menlo" panose="020B060903080402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RandomGenerator</a:t>
            </a:r>
            <a:r>
              <a:rPr lang="en-US" dirty="0">
                <a:latin typeface="Menlo" panose="020B0609030804020204" pitchFamily="49" charset="0"/>
              </a:rPr>
              <a:t>();</a:t>
            </a:r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// Changer </a:t>
            </a:r>
            <a:r>
              <a:rPr lang="en-US" u="sng" dirty="0" err="1">
                <a:solidFill>
                  <a:srgbClr val="3F7F5F"/>
                </a:solidFill>
                <a:latin typeface="Menlo" panose="020B0609030804020204" pitchFamily="49" charset="0"/>
              </a:rPr>
              <a:t>ce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code pour </a:t>
            </a:r>
            <a:r>
              <a:rPr lang="en-US" u="sng" dirty="0" err="1">
                <a:solidFill>
                  <a:srgbClr val="3F7F5F"/>
                </a:solidFill>
                <a:latin typeface="Menlo" panose="020B0609030804020204" pitchFamily="49" charset="0"/>
              </a:rPr>
              <a:t>imprimer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1000 </a:t>
            </a:r>
            <a:r>
              <a:rPr lang="en-US" u="sng" dirty="0" err="1">
                <a:solidFill>
                  <a:srgbClr val="3F7F5F"/>
                </a:solidFill>
                <a:latin typeface="Menlo" panose="020B0609030804020204" pitchFamily="49" charset="0"/>
              </a:rPr>
              <a:t>nombres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u="sng" dirty="0" err="1">
                <a:solidFill>
                  <a:srgbClr val="3F7F5F"/>
                </a:solidFill>
                <a:latin typeface="Menlo" panose="020B0609030804020204" pitchFamily="49" charset="0"/>
              </a:rPr>
              <a:t>aléatoires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0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jusqu'a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100 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	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1000;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++)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	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exemple</a:t>
            </a:r>
            <a:r>
              <a:rPr lang="en-US" dirty="0"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C0"/>
                </a:solidFill>
                <a:latin typeface="Menlo" panose="020B0609030804020204" pitchFamily="49" charset="0"/>
              </a:rPr>
              <a:t>rg</a:t>
            </a:r>
            <a:r>
              <a:rPr lang="en-US" dirty="0" err="1">
                <a:latin typeface="Menlo" panose="020B0609030804020204" pitchFamily="49" charset="0"/>
              </a:rPr>
              <a:t>.nextInt</a:t>
            </a:r>
            <a:r>
              <a:rPr lang="en-US" dirty="0">
                <a:latin typeface="Menlo" panose="020B0609030804020204" pitchFamily="49" charset="0"/>
              </a:rPr>
              <a:t>(0, 100);</a:t>
            </a:r>
          </a:p>
          <a:p>
            <a:r>
              <a:rPr lang="en-US" dirty="0">
                <a:latin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</a:rPr>
              <a:t>println</a:t>
            </a:r>
            <a:r>
              <a:rPr lang="en-US" dirty="0"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exemple</a:t>
            </a:r>
            <a:r>
              <a:rPr lang="en-US" dirty="0">
                <a:latin typeface="Menlo" panose="020B0609030804020204" pitchFamily="49" charset="0"/>
              </a:rPr>
              <a:t>); 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42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Objectifs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d’aujourd’hui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0AA85B-7A83-9C4C-85B6-D4204BCE5E6C}"/>
              </a:ext>
            </a:extLst>
          </p:cNvPr>
          <p:cNvSpPr/>
          <p:nvPr/>
        </p:nvSpPr>
        <p:spPr>
          <a:xfrm>
            <a:off x="1021830" y="2223646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05C95B1-E6DB-8B4A-9A7B-2F9D7ADA7605}"/>
              </a:ext>
            </a:extLst>
          </p:cNvPr>
          <p:cNvSpPr/>
          <p:nvPr/>
        </p:nvSpPr>
        <p:spPr>
          <a:xfrm>
            <a:off x="1021830" y="3464804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4CB244D-C564-F747-8F76-4AE2568E1D76}"/>
              </a:ext>
            </a:extLst>
          </p:cNvPr>
          <p:cNvSpPr/>
          <p:nvPr/>
        </p:nvSpPr>
        <p:spPr>
          <a:xfrm>
            <a:off x="1021830" y="4735149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776C2-0E9E-1A45-8D1E-B6458E12D65F}"/>
              </a:ext>
            </a:extLst>
          </p:cNvPr>
          <p:cNvSpPr txBox="1"/>
          <p:nvPr/>
        </p:nvSpPr>
        <p:spPr>
          <a:xfrm>
            <a:off x="2023673" y="2223646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</a:t>
            </a:r>
            <a:r>
              <a:rPr lang="en-US" sz="3200" dirty="0" err="1"/>
              <a:t>logique</a:t>
            </a:r>
            <a:endParaRPr 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6A545-DC11-094C-98D2-2324D78EDEED}"/>
              </a:ext>
            </a:extLst>
          </p:cNvPr>
          <p:cNvSpPr txBox="1"/>
          <p:nvPr/>
        </p:nvSpPr>
        <p:spPr>
          <a:xfrm>
            <a:off x="2023673" y="3389695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Des </a:t>
            </a:r>
            <a:r>
              <a:rPr lang="en-US" sz="3200" dirty="0" err="1"/>
              <a:t>constantes</a:t>
            </a:r>
            <a:endParaRPr 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46328E-5903-C645-B218-68BA7D8449F8}"/>
              </a:ext>
            </a:extLst>
          </p:cNvPr>
          <p:cNvSpPr txBox="1"/>
          <p:nvPr/>
        </p:nvSpPr>
        <p:spPr>
          <a:xfrm>
            <a:off x="2023673" y="4729995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Nombres</a:t>
            </a:r>
            <a:r>
              <a:rPr lang="en-US" sz="3200" dirty="0"/>
              <a:t> </a:t>
            </a:r>
            <a:r>
              <a:rPr lang="en-US" sz="3200" dirty="0" err="1"/>
              <a:t>aléatoires</a:t>
            </a:r>
            <a:endParaRPr lang="en-US" sz="3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F02E0-E408-3D48-A00C-2A6581A99335}"/>
              </a:ext>
            </a:extLst>
          </p:cNvPr>
          <p:cNvSpPr/>
          <p:nvPr/>
        </p:nvSpPr>
        <p:spPr>
          <a:xfrm>
            <a:off x="1021830" y="1325952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F3614-30ED-D84B-8556-BE48B15893A7}"/>
              </a:ext>
            </a:extLst>
          </p:cNvPr>
          <p:cNvSpPr txBox="1"/>
          <p:nvPr/>
        </p:nvSpPr>
        <p:spPr>
          <a:xfrm>
            <a:off x="2023673" y="1325952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de comparison</a:t>
            </a:r>
          </a:p>
        </p:txBody>
      </p:sp>
      <p:sp>
        <p:nvSpPr>
          <p:cNvPr id="2" name="Smiley Face 1">
            <a:extLst>
              <a:ext uri="{FF2B5EF4-FFF2-40B4-BE49-F238E27FC236}">
                <a16:creationId xmlns:a16="http://schemas.microsoft.com/office/drawing/2014/main" id="{5C664481-BFBC-734C-8EF6-C335AEFE79B5}"/>
              </a:ext>
            </a:extLst>
          </p:cNvPr>
          <p:cNvSpPr/>
          <p:nvPr/>
        </p:nvSpPr>
        <p:spPr>
          <a:xfrm>
            <a:off x="1021830" y="1325952"/>
            <a:ext cx="539646" cy="509666"/>
          </a:xfrm>
          <a:prstGeom prst="smileyFac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616F7ADE-B2F2-6342-B061-C35E9EDEFEC5}"/>
              </a:ext>
            </a:extLst>
          </p:cNvPr>
          <p:cNvSpPr/>
          <p:nvPr/>
        </p:nvSpPr>
        <p:spPr>
          <a:xfrm>
            <a:off x="1021830" y="2217348"/>
            <a:ext cx="539646" cy="509666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E6AABCA7-C6FA-3440-AA51-F18F03100058}"/>
              </a:ext>
            </a:extLst>
          </p:cNvPr>
          <p:cNvSpPr/>
          <p:nvPr/>
        </p:nvSpPr>
        <p:spPr>
          <a:xfrm>
            <a:off x="1021830" y="3464804"/>
            <a:ext cx="539646" cy="509666"/>
          </a:xfrm>
          <a:prstGeom prst="smileyFac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37AEBB88-CBF7-BD42-BFD7-BA5CEEEA4496}"/>
              </a:ext>
            </a:extLst>
          </p:cNvPr>
          <p:cNvSpPr/>
          <p:nvPr/>
        </p:nvSpPr>
        <p:spPr>
          <a:xfrm>
            <a:off x="1021830" y="4705962"/>
            <a:ext cx="539646" cy="509666"/>
          </a:xfrm>
          <a:prstGeom prst="smileyFac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23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Projets</a:t>
            </a:r>
            <a:r>
              <a:rPr lang="en-US" sz="4000" b="1" dirty="0">
                <a:solidFill>
                  <a:schemeClr val="tx1"/>
                </a:solidFill>
              </a:rPr>
              <a:t> de Console </a:t>
            </a:r>
            <a:r>
              <a:rPr lang="en-US" sz="4000" b="1" dirty="0" err="1">
                <a:solidFill>
                  <a:schemeClr val="tx1"/>
                </a:solidFill>
              </a:rPr>
              <a:t>à</a:t>
            </a:r>
            <a:r>
              <a:rPr lang="en-US" sz="4000" b="1" dirty="0">
                <a:solidFill>
                  <a:schemeClr val="tx1"/>
                </a:solidFill>
              </a:rPr>
              <a:t> Faire: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F50A124-0615-CA4E-9482-A1A02777D30C}"/>
              </a:ext>
            </a:extLst>
          </p:cNvPr>
          <p:cNvSpPr/>
          <p:nvPr/>
        </p:nvSpPr>
        <p:spPr>
          <a:xfrm>
            <a:off x="1021830" y="3581179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3A27871-582F-194E-BFE6-CC54C6675DEA}"/>
              </a:ext>
            </a:extLst>
          </p:cNvPr>
          <p:cNvSpPr/>
          <p:nvPr/>
        </p:nvSpPr>
        <p:spPr>
          <a:xfrm>
            <a:off x="1021830" y="4552993"/>
            <a:ext cx="529652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E60F73A-0EC7-8C42-88EA-5FD65430F1F4}"/>
              </a:ext>
            </a:extLst>
          </p:cNvPr>
          <p:cNvSpPr/>
          <p:nvPr/>
        </p:nvSpPr>
        <p:spPr>
          <a:xfrm>
            <a:off x="1021830" y="5607527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39B2433-7F7D-3642-91EB-B8909A82839A}"/>
              </a:ext>
            </a:extLst>
          </p:cNvPr>
          <p:cNvSpPr/>
          <p:nvPr/>
        </p:nvSpPr>
        <p:spPr>
          <a:xfrm>
            <a:off x="1021830" y="978307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046779-CADC-794A-BE26-F0F2D152BA98}"/>
              </a:ext>
            </a:extLst>
          </p:cNvPr>
          <p:cNvSpPr txBox="1"/>
          <p:nvPr/>
        </p:nvSpPr>
        <p:spPr>
          <a:xfrm>
            <a:off x="2023673" y="941351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E= MC</a:t>
            </a:r>
            <a:r>
              <a:rPr lang="en-US" sz="3200" b="1" baseline="30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8A1965-E7E6-C846-B21E-2DC3894FCB9E}"/>
              </a:ext>
            </a:extLst>
          </p:cNvPr>
          <p:cNvSpPr txBox="1"/>
          <p:nvPr/>
        </p:nvSpPr>
        <p:spPr>
          <a:xfrm>
            <a:off x="2013679" y="3506070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Nombres</a:t>
            </a:r>
            <a:r>
              <a:rPr lang="en-US" sz="3200" dirty="0"/>
              <a:t> </a:t>
            </a:r>
            <a:r>
              <a:rPr lang="en-US" sz="3200" b="1" dirty="0" err="1"/>
              <a:t>Aleotoires</a:t>
            </a:r>
            <a:endParaRPr lang="en-US" sz="3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A2BD56-9B2A-7B43-8F57-C91815B29BB1}"/>
              </a:ext>
            </a:extLst>
          </p:cNvPr>
          <p:cNvSpPr txBox="1"/>
          <p:nvPr/>
        </p:nvSpPr>
        <p:spPr>
          <a:xfrm>
            <a:off x="2013679" y="4477884"/>
            <a:ext cx="682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Sorcière</a:t>
            </a:r>
            <a:endParaRPr lang="en-US" sz="3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8FEDB9-2B6F-0549-BD31-2DE743E32F95}"/>
              </a:ext>
            </a:extLst>
          </p:cNvPr>
          <p:cNvSpPr txBox="1"/>
          <p:nvPr/>
        </p:nvSpPr>
        <p:spPr>
          <a:xfrm>
            <a:off x="2013679" y="5641529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Counterfaçon</a:t>
            </a:r>
            <a:r>
              <a:rPr lang="en-US" sz="3200" b="1" dirty="0"/>
              <a:t> des </a:t>
            </a:r>
            <a:r>
              <a:rPr lang="en-US" sz="3200" b="1" dirty="0" err="1"/>
              <a:t>Médicaments</a:t>
            </a:r>
            <a:r>
              <a:rPr lang="en-US" sz="3200" b="1" dirty="0"/>
              <a:t> 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FD4B2EC-195E-5B43-AB79-B8C3B0E069AD}"/>
              </a:ext>
            </a:extLst>
          </p:cNvPr>
          <p:cNvSpPr/>
          <p:nvPr/>
        </p:nvSpPr>
        <p:spPr>
          <a:xfrm>
            <a:off x="1011836" y="2644335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0F7E82-4F04-0248-998B-976857E7B356}"/>
              </a:ext>
            </a:extLst>
          </p:cNvPr>
          <p:cNvSpPr txBox="1"/>
          <p:nvPr/>
        </p:nvSpPr>
        <p:spPr>
          <a:xfrm>
            <a:off x="2003685" y="2556893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Numéro</a:t>
            </a:r>
            <a:r>
              <a:rPr lang="en-US" sz="3200" b="1" dirty="0"/>
              <a:t> </a:t>
            </a:r>
            <a:r>
              <a:rPr lang="en-US" sz="3200" b="1" dirty="0" err="1"/>
              <a:t>Préfére</a:t>
            </a:r>
            <a:r>
              <a:rPr lang="en-US" sz="3200" b="1" dirty="0"/>
              <a:t>?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8D2E2A3-6986-EC4F-87EB-C2C8EC6C2C2B}"/>
              </a:ext>
            </a:extLst>
          </p:cNvPr>
          <p:cNvSpPr/>
          <p:nvPr/>
        </p:nvSpPr>
        <p:spPr>
          <a:xfrm>
            <a:off x="1011836" y="1813416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10C773-1E31-1D4E-B377-97E31D84A5EF}"/>
              </a:ext>
            </a:extLst>
          </p:cNvPr>
          <p:cNvSpPr txBox="1"/>
          <p:nvPr/>
        </p:nvSpPr>
        <p:spPr>
          <a:xfrm>
            <a:off x="2023673" y="1724024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AJDE</a:t>
            </a:r>
          </a:p>
        </p:txBody>
      </p:sp>
    </p:spTree>
    <p:extLst>
      <p:ext uri="{BB962C8B-B14F-4D97-AF65-F5344CB8AC3E}">
        <p14:creationId xmlns:p14="http://schemas.microsoft.com/office/powerpoint/2010/main" val="4165469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Variables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49" y="2405956"/>
            <a:ext cx="4452043" cy="44520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83C34A-A229-174C-B653-34FE824174E3}"/>
              </a:ext>
            </a:extLst>
          </p:cNvPr>
          <p:cNvSpPr txBox="1"/>
          <p:nvPr/>
        </p:nvSpPr>
        <p:spPr>
          <a:xfrm>
            <a:off x="2121108" y="1240930"/>
            <a:ext cx="490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Courier" pitchFamily="2" charset="0"/>
              </a:rPr>
              <a:t>int</a:t>
            </a:r>
            <a:r>
              <a:rPr lang="en-US" sz="3600" dirty="0">
                <a:latin typeface="Courier" pitchFamily="2" charset="0"/>
              </a:rPr>
              <a:t> prix = 1000;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CB369-2DAA-7449-824B-2BE5F6A82B35}"/>
              </a:ext>
            </a:extLst>
          </p:cNvPr>
          <p:cNvSpPr txBox="1"/>
          <p:nvPr/>
        </p:nvSpPr>
        <p:spPr>
          <a:xfrm rot="1988025">
            <a:off x="3494022" y="5324681"/>
            <a:ext cx="124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93986-77E7-AB42-BCF1-F7D766D0EF40}"/>
              </a:ext>
            </a:extLst>
          </p:cNvPr>
          <p:cNvSpPr txBox="1"/>
          <p:nvPr/>
        </p:nvSpPr>
        <p:spPr>
          <a:xfrm>
            <a:off x="4096737" y="3295046"/>
            <a:ext cx="1400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43591" y="4558294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394379" y="4041512"/>
            <a:ext cx="156966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totale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07341" y="4644019"/>
            <a:ext cx="242213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contient</a:t>
            </a:r>
            <a:r>
              <a:rPr lang="en-US" sz="2400" b="0" dirty="0"/>
              <a:t> un </a:t>
            </a:r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0" dirty="0"/>
              <a:t>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[</a:t>
            </a:r>
            <a:r>
              <a:rPr lang="en-US" sz="2400" dirty="0" err="1">
                <a:solidFill>
                  <a:srgbClr val="C00000"/>
                </a:solidFill>
              </a:rPr>
              <a:t>nombre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entier</a:t>
            </a:r>
            <a:r>
              <a:rPr lang="en-US" sz="2400" dirty="0">
                <a:solidFill>
                  <a:srgbClr val="C00000"/>
                </a:solidFill>
              </a:rPr>
              <a:t>]</a:t>
            </a:r>
            <a:endParaRPr lang="en-US" sz="2400" b="0" dirty="0">
              <a:solidFill>
                <a:srgbClr val="C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46779" y="4647194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Les variables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sont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boîtes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1712" y="1441216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totale</a:t>
            </a:r>
            <a:r>
              <a:rPr lang="en-US" sz="3000" dirty="0">
                <a:latin typeface="Courier"/>
                <a:cs typeface="Courier"/>
              </a:rPr>
              <a:t> = 42;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3551" y="2775827"/>
            <a:ext cx="829460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46779" y="3270872"/>
            <a:ext cx="753732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60230" y="5701638"/>
            <a:ext cx="1110689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/>
              <a:t>valeure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735878" y="3545710"/>
            <a:ext cx="741910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type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63887" y="3712311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35878" y="4056017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188518" y="5203504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77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55516" y="733246"/>
            <a:ext cx="5554726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urier"/>
                <a:cs typeface="Courier"/>
              </a:rPr>
              <a:t>// NOMBRE ENTIÈRE</a:t>
            </a:r>
          </a:p>
          <a:p>
            <a:r>
              <a:rPr lang="en-US" sz="28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8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800" dirty="0" err="1">
                <a:latin typeface="Courier"/>
                <a:cs typeface="Courier"/>
              </a:rPr>
              <a:t>num</a:t>
            </a:r>
            <a:r>
              <a:rPr lang="en-US" sz="2800" dirty="0">
                <a:latin typeface="Courier"/>
                <a:cs typeface="Courier"/>
              </a:rPr>
              <a:t> = 5;</a:t>
            </a:r>
          </a:p>
          <a:p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00B050"/>
                </a:solidFill>
                <a:latin typeface="Courier"/>
                <a:cs typeface="Courier"/>
              </a:rPr>
              <a:t>// FRACTION</a:t>
            </a:r>
            <a:endParaRPr lang="en-US" sz="2800" dirty="0">
              <a:latin typeface="Courier"/>
              <a:cs typeface="Courier"/>
            </a:endParaRPr>
          </a:p>
          <a:p>
            <a:r>
              <a:rPr lang="en-US" sz="28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8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800" dirty="0">
                <a:latin typeface="Courier"/>
                <a:cs typeface="Courier"/>
              </a:rPr>
              <a:t>fraction = 0.2;</a:t>
            </a:r>
          </a:p>
          <a:p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00B050"/>
                </a:solidFill>
                <a:latin typeface="Courier"/>
                <a:cs typeface="Courier"/>
              </a:rPr>
              <a:t>// CARACTERES</a:t>
            </a:r>
          </a:p>
          <a:p>
            <a:r>
              <a:rPr lang="en-US" sz="2800" b="1" dirty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28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800" dirty="0" err="1">
                <a:latin typeface="Courier"/>
                <a:cs typeface="Courier"/>
              </a:rPr>
              <a:t>lettre</a:t>
            </a:r>
            <a:r>
              <a:rPr lang="en-US" sz="2800" dirty="0">
                <a:latin typeface="Courier"/>
                <a:cs typeface="Courier"/>
              </a:rPr>
              <a:t> = ‘c’;</a:t>
            </a:r>
          </a:p>
          <a:p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00B050"/>
                </a:solidFill>
                <a:latin typeface="Courier"/>
                <a:cs typeface="Courier"/>
              </a:rPr>
              <a:t>// SEQUENCE DE CARACTERES</a:t>
            </a:r>
          </a:p>
          <a:p>
            <a:r>
              <a:rPr lang="en-US" sz="2800" b="1" dirty="0">
                <a:solidFill>
                  <a:srgbClr val="660066"/>
                </a:solidFill>
                <a:latin typeface="Courier"/>
                <a:cs typeface="Courier"/>
              </a:rPr>
              <a:t>String </a:t>
            </a:r>
            <a:r>
              <a:rPr lang="en-US" sz="2800" dirty="0">
                <a:solidFill>
                  <a:srgbClr val="660066"/>
                </a:solidFill>
                <a:latin typeface="Courier"/>
                <a:cs typeface="Courier"/>
              </a:rPr>
              <a:t>str </a:t>
            </a:r>
            <a:r>
              <a:rPr lang="en-US" sz="2800" dirty="0">
                <a:latin typeface="Courier"/>
                <a:cs typeface="Courier"/>
              </a:rPr>
              <a:t>string = ”Hi”;</a:t>
            </a:r>
          </a:p>
          <a:p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00B050"/>
                </a:solidFill>
                <a:latin typeface="Courier"/>
                <a:cs typeface="Courier"/>
              </a:rPr>
              <a:t>// VRAI OU FAUX</a:t>
            </a:r>
          </a:p>
          <a:p>
            <a:r>
              <a:rPr lang="en-US" sz="2800" b="1" dirty="0" err="1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28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800" dirty="0" err="1">
                <a:latin typeface="Courier"/>
                <a:cs typeface="Courier"/>
              </a:rPr>
              <a:t>estlAmour</a:t>
            </a:r>
            <a:r>
              <a:rPr lang="en-US" sz="2800" dirty="0">
                <a:latin typeface="Courier"/>
                <a:cs typeface="Courier"/>
              </a:rPr>
              <a:t> = </a:t>
            </a:r>
            <a:r>
              <a:rPr lang="en-US" sz="2800" b="1" dirty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2800" dirty="0">
                <a:latin typeface="Courier"/>
                <a:cs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33534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Soustraction</a:t>
            </a:r>
            <a:endParaRPr lang="en-US" sz="4000" b="0" dirty="0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Le </a:t>
            </a:r>
            <a:r>
              <a:rPr lang="en-US" sz="4000" b="0" dirty="0" err="1"/>
              <a:t>Reste</a:t>
            </a:r>
            <a:endParaRPr lang="en-US" sz="4000" b="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Opérateurs binaires</a:t>
            </a:r>
          </a:p>
        </p:txBody>
      </p:sp>
    </p:spTree>
    <p:extLst>
      <p:ext uri="{BB962C8B-B14F-4D97-AF65-F5344CB8AC3E}">
        <p14:creationId xmlns:p14="http://schemas.microsoft.com/office/powerpoint/2010/main" val="691628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Type Résultant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DC009-3F2A-8E4B-AF21-541998DA2EC3}"/>
              </a:ext>
            </a:extLst>
          </p:cNvPr>
          <p:cNvSpPr txBox="1"/>
          <p:nvPr/>
        </p:nvSpPr>
        <p:spPr>
          <a:xfrm>
            <a:off x="1" y="1708879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int/int = int    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[12/3=?]</a:t>
            </a:r>
          </a:p>
          <a:p>
            <a:endParaRPr lang="en-US" sz="4400" b="1" dirty="0"/>
          </a:p>
          <a:p>
            <a:r>
              <a:rPr lang="en-US" sz="4400" b="1" dirty="0"/>
              <a:t>double/double = double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[12,0/3,0 = ?]</a:t>
            </a:r>
          </a:p>
          <a:p>
            <a:r>
              <a:rPr lang="en-US" sz="4400" b="1" dirty="0"/>
              <a:t> </a:t>
            </a:r>
          </a:p>
          <a:p>
            <a:r>
              <a:rPr lang="en-US" sz="4400" b="1" dirty="0"/>
              <a:t>int/double = double 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[12/3,0 = ? ]</a:t>
            </a:r>
          </a:p>
          <a:p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13375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Type Résultant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DC009-3F2A-8E4B-AF21-541998DA2EC3}"/>
              </a:ext>
            </a:extLst>
          </p:cNvPr>
          <p:cNvSpPr txBox="1"/>
          <p:nvPr/>
        </p:nvSpPr>
        <p:spPr>
          <a:xfrm>
            <a:off x="1" y="1708879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int/int = int    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[12/3=4]</a:t>
            </a:r>
          </a:p>
          <a:p>
            <a:endParaRPr lang="en-US" sz="4400" b="1" dirty="0"/>
          </a:p>
          <a:p>
            <a:r>
              <a:rPr lang="en-US" sz="4400" b="1" dirty="0"/>
              <a:t>double/double = double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[12,0/3,0 = 4,0 ]</a:t>
            </a:r>
          </a:p>
          <a:p>
            <a:r>
              <a:rPr lang="en-US" sz="4400" b="1" dirty="0"/>
              <a:t> </a:t>
            </a:r>
          </a:p>
          <a:p>
            <a:r>
              <a:rPr lang="en-US" sz="4400" b="1" dirty="0"/>
              <a:t>int/double = double 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[12/3,0 = 4,0 ]</a:t>
            </a:r>
          </a:p>
          <a:p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35430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6793</TotalTime>
  <Words>791</Words>
  <Application>Microsoft Macintosh PowerPoint</Application>
  <PresentationFormat>On-screen Show (4:3)</PresentationFormat>
  <Paragraphs>278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Century Gothic</vt:lpstr>
      <vt:lpstr>Courier</vt:lpstr>
      <vt:lpstr>Courier New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Lisa Einstein</cp:lastModifiedBy>
  <cp:revision>287</cp:revision>
  <dcterms:created xsi:type="dcterms:W3CDTF">2014-06-13T10:00:48Z</dcterms:created>
  <dcterms:modified xsi:type="dcterms:W3CDTF">2019-07-17T21:09:37Z</dcterms:modified>
</cp:coreProperties>
</file>